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Lexend Light"/>
      <p:regular r:id="rId23"/>
      <p:bold r:id="rId24"/>
    </p:embeddedFont>
    <p:embeddedFont>
      <p:font typeface="Outfit"/>
      <p:regular r:id="rId25"/>
      <p:bold r:id="rId26"/>
    </p:embeddedFont>
    <p:embeddedFont>
      <p:font typeface="Lexend Medium"/>
      <p:regular r:id="rId27"/>
      <p:bold r:id="rId28"/>
    </p:embeddedFont>
    <p:embeddedFont>
      <p:font typeface="Lexend"/>
      <p:regular r:id="rId29"/>
      <p:bold r:id="rId30"/>
    </p:embeddedFont>
    <p:embeddedFont>
      <p:font typeface="Archivo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exendLight-bold.fntdata"/><Relationship Id="rId23" Type="http://schemas.openxmlformats.org/officeDocument/2006/relationships/font" Target="fonts/Lexend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utfit-bold.fntdata"/><Relationship Id="rId25" Type="http://schemas.openxmlformats.org/officeDocument/2006/relationships/font" Target="fonts/Outfit-regular.fntdata"/><Relationship Id="rId28" Type="http://schemas.openxmlformats.org/officeDocument/2006/relationships/font" Target="fonts/LexendMedium-bold.fntdata"/><Relationship Id="rId27" Type="http://schemas.openxmlformats.org/officeDocument/2006/relationships/font" Target="fonts/Lexend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exe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chivoBlack-regular.fntdata"/><Relationship Id="rId30" Type="http://schemas.openxmlformats.org/officeDocument/2006/relationships/font" Target="fonts/Lexen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e08af7ad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e08af7a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Google NotebookLM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RAG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Gemini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Document Analysis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AI Assistant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Notebook Creation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File Upload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Source Formats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Advanced Analysis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Study Guide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Summarization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Timeline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Google Agentspace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NotebookLM Plus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Use Cases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Pricing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Personal Board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Curriculum Design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RAG Evaluation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2731dd7f37_0_5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2731dd7f37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2731dd7f37_0_5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2731dd7f37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731dd7f37_0_5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731dd7f37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731dd7f37_0_58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2731dd7f37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731dd7f37_0_7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2731dd7f37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731dd7f37_0_7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2731dd7f37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2731dd7f37_0_59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2731dd7f37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2731dd7f37_0_6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2731dd7f37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19362d8bab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19362d8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731dd7f37_0_4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2731dd7f37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731dd7f37_0_4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731dd7f3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731dd7f37_0_49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2731dd7f37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731dd7f37_0_5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731dd7f37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731dd7f37_0_5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2731dd7f37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2731dd7f37_0_5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2731dd7f37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731dd7f37_0_5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731dd7f37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731dd7f37_0_5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731dd7f37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d.pulipuli.info/aHR0cHM6Ly9zY3JpcHQuZ29vZ2xlLmNvbS9tYWNyb3Mvcy9BS2Z5Y2J5TnYwWVVJeFRBOGY2eXRkTER1cjRya2VVNDZxbzR5MEF3c2xSYUlLWXdaZmJCQ3U1My1JREMzZGFZQXNieTk3NEQvZXhlYw==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結束 空白">
  <p:cSld name="TITLE_2_1_1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ht">
  <p:cSld name="TITLE_AND_BODY_1_3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48" name="Google Shape;148;p11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52" name="Google Shape;152;p11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11"/>
          <p:cNvSpPr txBox="1"/>
          <p:nvPr>
            <p:ph idx="1" type="subTitle"/>
          </p:nvPr>
        </p:nvSpPr>
        <p:spPr>
          <a:xfrm>
            <a:off x="45720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2" type="subTitle"/>
          </p:nvPr>
        </p:nvSpPr>
        <p:spPr>
          <a:xfrm>
            <a:off x="7155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2" name="Google Shape;162;p11"/>
          <p:cNvSpPr txBox="1"/>
          <p:nvPr>
            <p:ph idx="3" type="body"/>
          </p:nvPr>
        </p:nvSpPr>
        <p:spPr>
          <a:xfrm>
            <a:off x="71560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4" type="body"/>
          </p:nvPr>
        </p:nvSpPr>
        <p:spPr>
          <a:xfrm>
            <a:off x="457205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標題ht">
  <p:cSld name="TITLE_AND_BODY_1_3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3" name="Google Shape;173;p12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74" name="Google Shape;174;p1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2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78" name="Google Shape;178;p12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79" name="Google Shape;179;p12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6" name="Google Shape;186;p12"/>
          <p:cNvSpPr txBox="1"/>
          <p:nvPr>
            <p:ph idx="1" type="subTitle"/>
          </p:nvPr>
        </p:nvSpPr>
        <p:spPr>
          <a:xfrm>
            <a:off x="3286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2" type="subTitle"/>
          </p:nvPr>
        </p:nvSpPr>
        <p:spPr>
          <a:xfrm>
            <a:off x="715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3" type="body"/>
          </p:nvPr>
        </p:nvSpPr>
        <p:spPr>
          <a:xfrm>
            <a:off x="715583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4" type="body"/>
          </p:nvPr>
        </p:nvSpPr>
        <p:spPr>
          <a:xfrm>
            <a:off x="3286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12"/>
          <p:cNvSpPr txBox="1"/>
          <p:nvPr>
            <p:ph idx="5" type="subTitle"/>
          </p:nvPr>
        </p:nvSpPr>
        <p:spPr>
          <a:xfrm>
            <a:off x="5857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1" name="Google Shape;191;p12"/>
          <p:cNvSpPr txBox="1"/>
          <p:nvPr>
            <p:ph idx="6" type="body"/>
          </p:nvPr>
        </p:nvSpPr>
        <p:spPr>
          <a:xfrm>
            <a:off x="5857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1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12"/>
          <p:cNvSpPr txBox="1"/>
          <p:nvPr>
            <p:ph idx="7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94" name="Google Shape;194;p12"/>
          <p:cNvSpPr txBox="1"/>
          <p:nvPr>
            <p:ph idx="8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v">
  <p:cSld name="TITLE_AND_BODY_1_3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715575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2" type="body"/>
          </p:nvPr>
        </p:nvSpPr>
        <p:spPr>
          <a:xfrm>
            <a:off x="3286544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3" type="body"/>
          </p:nvPr>
        </p:nvSpPr>
        <p:spPr>
          <a:xfrm>
            <a:off x="5857547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1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205" name="Google Shape;205;p13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7" name="Google Shape;217;p1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4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5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補充">
  <p:cSld name="TITLE_AND_BODY_1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1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8" name="Google Shape;228;p1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29" name="Google Shape;229;p1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結尾">
  <p:cSld name="TITLE_AND_BODY_1_4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4" name="Google Shape;234;p1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8" name="Google Shape;238;p1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200"/>
              <a:buFont typeface="Lexend Medium"/>
              <a:buNone/>
              <a:defRPr>
                <a:solidFill>
                  <a:srgbClr val="783F04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文字為主">
  <p:cSld name="TITLE_AND_BODY_1_4_2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16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4" name="Google Shape;244;p1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1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白底大字">
  <p:cSld name="TITLE_AND_BODY_1_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715550" y="643598"/>
            <a:ext cx="7713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17"/>
          <p:cNvSpPr txBox="1"/>
          <p:nvPr>
            <p:ph type="title"/>
          </p:nvPr>
        </p:nvSpPr>
        <p:spPr>
          <a:xfrm>
            <a:off x="715550" y="3117154"/>
            <a:ext cx="7713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4" name="Google Shape;254;p1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1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3" type="body"/>
          </p:nvPr>
        </p:nvSpPr>
        <p:spPr>
          <a:xfrm>
            <a:off x="715550" y="3929198"/>
            <a:ext cx="77130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大字">
  <p:cSld name="BIG_NUMBER_1_1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hasCustomPrompt="1" type="title"/>
          </p:nvPr>
        </p:nvSpPr>
        <p:spPr>
          <a:xfrm>
            <a:off x="1107050" y="2049075"/>
            <a:ext cx="69300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/>
          <p:nvPr>
            <p:ph idx="1" type="subTitle"/>
          </p:nvPr>
        </p:nvSpPr>
        <p:spPr>
          <a:xfrm>
            <a:off x="2216400" y="4352917"/>
            <a:ext cx="4711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2" type="subTitle"/>
          </p:nvPr>
        </p:nvSpPr>
        <p:spPr>
          <a:xfrm>
            <a:off x="611675" y="463717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65" name="Google Shape;265;p18"/>
          <p:cNvGrpSpPr/>
          <p:nvPr/>
        </p:nvGrpSpPr>
        <p:grpSpPr>
          <a:xfrm>
            <a:off x="2143296" y="319664"/>
            <a:ext cx="5955157" cy="483582"/>
            <a:chOff x="2143296" y="651793"/>
            <a:chExt cx="5955157" cy="362696"/>
          </a:xfrm>
        </p:grpSpPr>
        <p:cxnSp>
          <p:nvCxnSpPr>
            <p:cNvPr id="266" name="Google Shape;266;p18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7" name="Google Shape;267;p18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0" name="Google Shape;270;p1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4" name="Google Shape;274;p1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" type="blank">
  <p:cSld name="BLANK"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 簡化">
  <p:cSld name="BLANK_1"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‹#›</a:t>
            </a:fld>
            <a:endParaRPr sz="13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2 章節h2">
  <p:cSld name="TITLE_2_1_1_1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69500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51975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4" type="subTitle"/>
          </p:nvPr>
        </p:nvSpPr>
        <p:spPr>
          <a:xfrm>
            <a:off x="4695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投影片主題說明">
  <p:cSld name="CUSTOM_3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idx="1" type="subTitle"/>
          </p:nvPr>
        </p:nvSpPr>
        <p:spPr>
          <a:xfrm>
            <a:off x="611675" y="6166792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85" name="Google Shape;285;p21"/>
          <p:cNvGrpSpPr/>
          <p:nvPr/>
        </p:nvGrpSpPr>
        <p:grpSpPr>
          <a:xfrm>
            <a:off x="2143296" y="6022739"/>
            <a:ext cx="5955157" cy="483582"/>
            <a:chOff x="2143296" y="651793"/>
            <a:chExt cx="5955157" cy="362696"/>
          </a:xfrm>
        </p:grpSpPr>
        <p:cxnSp>
          <p:nvCxnSpPr>
            <p:cNvPr id="286" name="Google Shape;286;p21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7" name="Google Shape;287;p21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88" name="Google Shape;288;p21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" name="Google Shape;290;p21"/>
          <p:cNvSpPr txBox="1"/>
          <p:nvPr>
            <p:ph hasCustomPrompt="1" idx="2" type="title"/>
          </p:nvPr>
        </p:nvSpPr>
        <p:spPr>
          <a:xfrm>
            <a:off x="8016350" y="6165767"/>
            <a:ext cx="4989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t>xx%</a:t>
            </a:r>
          </a:p>
        </p:txBody>
      </p:sp>
      <p:sp>
        <p:nvSpPr>
          <p:cNvPr id="291" name="Google Shape;291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895275" y="1842700"/>
            <a:ext cx="65625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投影片工具連結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2"/>
              </a:rPr>
              <a:t>https://wd.pulipuli.info/aHR0cHM6Ly9zY3JpcHQuZ29vZ2xlLmNvbS9tYWNyb3Mvcy9BS2Z5Y2J5TnYwWVVJeFRBOGY2eXRkTER1cjRya2VVNDZxbzR5MEF3c2xSYUlLWXdaZmJCQ3U1My1JREMzZGFZQXNieTk3NEQvZXhlYw==/</a:t>
            </a: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參考資料">
  <p:cSld name="TITLE_AND_BODY_1_5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5" name="Google Shape;295;p2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22"/>
          <p:cNvSpPr/>
          <p:nvPr/>
        </p:nvSpPr>
        <p:spPr>
          <a:xfrm>
            <a:off x="0" y="0"/>
            <a:ext cx="1999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 txBox="1"/>
          <p:nvPr>
            <p:ph idx="2" type="subTitle"/>
          </p:nvPr>
        </p:nvSpPr>
        <p:spPr>
          <a:xfrm>
            <a:off x="19992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2 下一步驟">
  <p:cSld name="TITLE_AND_BODY_1_5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4" name="Google Shape;304;p2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3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5">
  <p:cSld name="TITLE_AND_BODY_1_5_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/>
        </p:nvSpPr>
        <p:spPr>
          <a:xfrm>
            <a:off x="1390575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政大圖檔 112-2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4" name="Google Shape;314;p2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8" name="Google Shape;318;p24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24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715550" y="717667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3" name="Google Shape;323;p2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封面">
  <p:cSld name="TITLE_1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-25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65200" y="4133543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767750" y="5631299"/>
            <a:ext cx="1629000" cy="588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919708" y="5791244"/>
            <a:ext cx="1370700" cy="3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862306" y="5743371"/>
            <a:ext cx="1370700" cy="34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5" name="Google Shape;35;p4"/>
          <p:cNvSpPr txBox="1"/>
          <p:nvPr>
            <p:ph idx="2" type="subTitle"/>
          </p:nvPr>
        </p:nvSpPr>
        <p:spPr>
          <a:xfrm>
            <a:off x="2073150" y="5817288"/>
            <a:ext cx="9489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22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20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章節h1">
  <p:cSld name="CUSTOM_10_1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 子目錄">
  <p:cSld name="CUSTOM_10_1_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1pPr>
            <a:lvl2pPr indent="-292100" lvl="1" marL="9144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2pPr>
            <a:lvl3pPr indent="-292100" lvl="2" marL="1371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3pPr>
            <a:lvl4pPr indent="-292100" lvl="3" marL="1828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4pPr>
            <a:lvl5pPr indent="-292100" lvl="4" marL="22860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5pPr>
            <a:lvl6pPr indent="-292100" lvl="5" marL="27432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6pPr>
            <a:lvl7pPr indent="-292100" lvl="6" marL="32004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7pPr>
            <a:lvl8pPr indent="-292100" lvl="7" marL="3657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8pPr>
            <a:lvl9pPr indent="-292100" lvl="8" marL="4114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4200"/>
              <a:buNone/>
              <a:defRPr sz="4200">
                <a:solidFill>
                  <a:srgbClr val="B45F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0" y="1612625"/>
            <a:ext cx="9144000" cy="420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目錄">
  <p:cSld name="TITLE_AND_BODY_1_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subTitle"/>
          </p:nvPr>
        </p:nvSpPr>
        <p:spPr>
          <a:xfrm>
            <a:off x="12714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1 內文 單欄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77" name="Google Shape;77;p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82" name="Google Shape;82;p8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8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86" name="Google Shape;86;p8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" name="Google Shape;89;p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vt">
  <p:cSld name="TITLE_AND_BODY_1_6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99" name="Google Shape;99;p9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9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03" name="Google Shape;103;p9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2552800" y="13413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2552800" y="37239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9"/>
          <p:cNvSpPr txBox="1"/>
          <p:nvPr>
            <p:ph idx="3" type="subTitle"/>
          </p:nvPr>
        </p:nvSpPr>
        <p:spPr>
          <a:xfrm>
            <a:off x="715550" y="134137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4" type="subTitle"/>
          </p:nvPr>
        </p:nvSpPr>
        <p:spPr>
          <a:xfrm>
            <a:off x="715550" y="372392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16" name="Google Shape;116;p9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h">
  <p:cSld name="TITLE_AND_BODY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3" name="Google Shape;123;p10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24" name="Google Shape;124;p10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0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28" name="Google Shape;128;p10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29" name="Google Shape;129;p10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0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33" name="Google Shape;133;p10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40" name="Google Shape;140;p10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200"/>
              <a:buFont typeface="Outfit"/>
              <a:buNone/>
              <a:defRPr b="1" sz="3200">
                <a:solidFill>
                  <a:srgbClr val="783F04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550" y="1536633"/>
            <a:ext cx="7713000" cy="4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 Light"/>
              <a:buChar char="●"/>
              <a:defRPr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Light"/>
              <a:buChar char="○"/>
              <a:defRPr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■"/>
              <a:defRPr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  <a:defRPr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blog.google/intl/zh-tw/products/cloud/google-cloud-introducing-google-agentspace-notebooklm-plus/" TargetMode="External"/><Relationship Id="rId4" Type="http://schemas.openxmlformats.org/officeDocument/2006/relationships/image" Target="../media/image1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uturecity.cw.com.tw/article/360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playpcesor.com/2024/06/google-notebooklm-ai.html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upport.google.com/notebooklm/answer/15678219?hl=e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hyperlink" Target="mailto:blog@pulipuli.info" TargetMode="External"/><Relationship Id="rId6" Type="http://schemas.openxmlformats.org/officeDocument/2006/relationships/image" Target="../media/image12.png"/><Relationship Id="rId7" Type="http://schemas.openxmlformats.org/officeDocument/2006/relationships/hyperlink" Target="mailto:chenyt@tku.edu.tw" TargetMode="External"/><Relationship Id="rId8" Type="http://schemas.openxmlformats.org/officeDocument/2006/relationships/image" Target="../media/image9.png"/><Relationship Id="rId10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BJMlSDnrJd4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otebooklm.google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/>
          <p:cNvPicPr preferRelativeResize="0"/>
          <p:nvPr/>
        </p:nvPicPr>
        <p:blipFill rotWithShape="1">
          <a:blip r:embed="rId3">
            <a:alphaModFix/>
          </a:blip>
          <a:srcRect b="0" l="0" r="67724" t="0"/>
          <a:stretch/>
        </p:blipFill>
        <p:spPr>
          <a:xfrm>
            <a:off x="4796400" y="0"/>
            <a:ext cx="43689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6"/>
          <p:cNvPicPr preferRelativeResize="0"/>
          <p:nvPr/>
        </p:nvPicPr>
        <p:blipFill rotWithShape="1">
          <a:blip r:embed="rId4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/>
          <p:nvPr>
            <p:ph idx="1" type="subTitle"/>
          </p:nvPr>
        </p:nvSpPr>
        <p:spPr>
          <a:xfrm>
            <a:off x="565200" y="4397018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800"/>
              <a:t>博士研究員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pudding@nccu.edu.tw</a:t>
            </a:r>
            <a:endParaRPr sz="1800"/>
          </a:p>
        </p:txBody>
      </p:sp>
      <p:sp>
        <p:nvSpPr>
          <p:cNvPr id="334" name="Google Shape;334;p26"/>
          <p:cNvSpPr txBox="1"/>
          <p:nvPr>
            <p:ph idx="2" type="subTitle"/>
          </p:nvPr>
        </p:nvSpPr>
        <p:spPr>
          <a:xfrm>
            <a:off x="1955150" y="5817300"/>
            <a:ext cx="11850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2025</a:t>
            </a:r>
            <a:endParaRPr/>
          </a:p>
        </p:txBody>
      </p:sp>
      <p:sp>
        <p:nvSpPr>
          <p:cNvPr id="335" name="Google Shape;335;p26"/>
          <p:cNvSpPr txBox="1"/>
          <p:nvPr>
            <p:ph type="ctrTitle"/>
          </p:nvPr>
        </p:nvSpPr>
        <p:spPr>
          <a:xfrm>
            <a:off x="560150" y="2015750"/>
            <a:ext cx="40341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zh-TW"/>
              <a:t>Google NotebookLM</a:t>
            </a:r>
            <a:endParaRPr b="0" sz="2300"/>
          </a:p>
        </p:txBody>
      </p:sp>
      <p:grpSp>
        <p:nvGrpSpPr>
          <p:cNvPr id="336" name="Google Shape;336;p26"/>
          <p:cNvGrpSpPr/>
          <p:nvPr/>
        </p:nvGrpSpPr>
        <p:grpSpPr>
          <a:xfrm>
            <a:off x="931302" y="530775"/>
            <a:ext cx="3232696" cy="692401"/>
            <a:chOff x="2460779" y="433075"/>
            <a:chExt cx="4222435" cy="692401"/>
          </a:xfrm>
        </p:grpSpPr>
        <p:sp>
          <p:nvSpPr>
            <p:cNvPr id="337" name="Google Shape;337;p26"/>
            <p:cNvSpPr/>
            <p:nvPr/>
          </p:nvSpPr>
          <p:spPr>
            <a:xfrm>
              <a:off x="2467315" y="433075"/>
              <a:ext cx="4215900" cy="692400"/>
            </a:xfrm>
            <a:prstGeom prst="roundRect">
              <a:avLst>
                <a:gd fmla="val 50000" name="adj"/>
              </a:avLst>
            </a:prstGeom>
            <a:solidFill>
              <a:srgbClr val="F9F3DC"/>
            </a:solidFill>
            <a:ln cap="flat" cmpd="sng" w="9525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22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783F04"/>
                </a:solidFill>
              </a:endParaRPr>
            </a:p>
          </p:txBody>
        </p:sp>
        <p:sp>
          <p:nvSpPr>
            <p:cNvPr id="338" name="Google Shape;338;p26"/>
            <p:cNvSpPr txBox="1"/>
            <p:nvPr/>
          </p:nvSpPr>
          <p:spPr>
            <a:xfrm>
              <a:off x="2460779" y="433075"/>
              <a:ext cx="42159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0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100">
                  <a:latin typeface="Outfit"/>
                  <a:ea typeface="Outfit"/>
                  <a:cs typeface="Outfit"/>
                  <a:sym typeface="Outfit"/>
                </a:rPr>
                <a:t>RAG相關應用</a:t>
              </a:r>
              <a:endParaRPr b="1" sz="21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>
            <p:ph idx="1" type="body"/>
          </p:nvPr>
        </p:nvSpPr>
        <p:spPr>
          <a:xfrm>
            <a:off x="715550" y="1341325"/>
            <a:ext cx="20085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也可以用來作為LLM訓練語料庫？</a:t>
            </a:r>
            <a:endParaRPr/>
          </a:p>
        </p:txBody>
      </p:sp>
      <p:sp>
        <p:nvSpPr>
          <p:cNvPr id="422" name="Google Shape;422;p3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進階分析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常見問題</a:t>
            </a:r>
            <a:endParaRPr/>
          </a:p>
        </p:txBody>
      </p:sp>
      <p:sp>
        <p:nvSpPr>
          <p:cNvPr id="423" name="Google Shape;423;p3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4" name="Google Shape;424;p3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5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1078650"/>
            <a:ext cx="6419850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/>
          <p:nvPr>
            <p:ph idx="1" type="body"/>
          </p:nvPr>
        </p:nvSpPr>
        <p:spPr>
          <a:xfrm>
            <a:off x="715550" y="1341325"/>
            <a:ext cx="2448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時間軸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主要人物列表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其他重要系統/工具</a:t>
            </a:r>
            <a:endParaRPr/>
          </a:p>
        </p:txBody>
      </p:sp>
      <p:sp>
        <p:nvSpPr>
          <p:cNvPr id="432" name="Google Shape;432;p3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進階分析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時間軸 (命名實體分析)</a:t>
            </a:r>
            <a:endParaRPr/>
          </a:p>
        </p:txBody>
      </p:sp>
      <p:sp>
        <p:nvSpPr>
          <p:cNvPr id="433" name="Google Shape;433;p3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4" name="Google Shape;434;p3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230" y="1161650"/>
            <a:ext cx="5617770" cy="512437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面向企業整體：Google Agentspace 可為員工提供單一且符合公司品牌的多模態搜尋代理，成為整個企業</a:t>
            </a:r>
            <a:r>
              <a:rPr lang="zh-TW">
                <a:solidFill>
                  <a:srgbClr val="FF0000"/>
                </a:solidFill>
              </a:rPr>
              <a:t>真理</a:t>
            </a:r>
            <a:r>
              <a:rPr lang="zh-TW"/>
              <a:t>的來源中心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面向員工個人：Google NotebookLM Plus協助企業員工上傳資訊以進行綜合分析、發掘更有深度的見解，並以嶄新方式運用資料。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資料來源數量來到250份文件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○"/>
            </a:pPr>
            <a:r>
              <a:rPr lang="zh-TW">
                <a:solidFill>
                  <a:srgbClr val="FF0000"/>
                </a:solidFill>
              </a:rPr>
              <a:t>可自訂AI的風格與語料</a:t>
            </a:r>
            <a:endParaRPr>
              <a:solidFill>
                <a:srgbClr val="FF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筆記本的語音摘要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共享團隊筆記本，開放「僅限對話存取權」筆記本</a:t>
            </a:r>
            <a:endParaRPr/>
          </a:p>
        </p:txBody>
      </p:sp>
      <p:sp>
        <p:nvSpPr>
          <p:cNvPr id="442" name="Google Shape;442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 NotebookLM </a:t>
            </a:r>
            <a:r>
              <a:rPr lang="zh-TW">
                <a:solidFill>
                  <a:srgbClr val="FF0000"/>
                </a:solidFill>
              </a:rPr>
              <a:t>Plus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3" name="Google Shape;443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4" name="Google Shape;444;p3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8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3" name="Google Shape;453;p3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https://blog.google/intl/zh-tw/products/cloud/google-cloud-introducing-google-agentspace-notebooklm-plus/</a:t>
            </a:r>
            <a:r>
              <a:rPr lang="zh-TW"/>
              <a:t> </a:t>
            </a:r>
            <a:endParaRPr/>
          </a:p>
        </p:txBody>
      </p:sp>
      <p:sp>
        <p:nvSpPr>
          <p:cNvPr id="454" name="Google Shape;454;p3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0"/>
            <a:ext cx="9144000" cy="6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台灣ETF投資學院創辦人李柏鋒的做法很有創意，他打造一個個人董事會。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他把巴菲特歷年的股東信放進NotebookLM，創造了一個AI董事會。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當他遇到理財問題時，就能從這些資料中提問、分析並歸納建議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同時，他還加入了不同領域專家的文章，比如行銷、法務等，讓AI能從不同專業角度給出建議。</a:t>
            </a:r>
            <a:endParaRPr/>
          </a:p>
        </p:txBody>
      </p:sp>
      <p:sp>
        <p:nvSpPr>
          <p:cNvPr id="461" name="Google Shape;461;p3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Google NotebookLM</a:t>
            </a:r>
            <a:r>
              <a:rPr lang="zh-TW" sz="2600"/>
              <a:t>使用案例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個人董事會</a:t>
            </a:r>
            <a:endParaRPr/>
          </a:p>
        </p:txBody>
      </p:sp>
      <p:sp>
        <p:nvSpPr>
          <p:cNvPr id="462" name="Google Shape;462;p3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3" name="Google Shape;463;p3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https://futurecity.cw.com.tw/article/3608</a:t>
            </a:r>
            <a:r>
              <a:rPr lang="zh-TW"/>
              <a:t> </a:t>
            </a:r>
            <a:endParaRPr/>
          </a:p>
        </p:txBody>
      </p:sp>
      <p:sp>
        <p:nvSpPr>
          <p:cNvPr id="464" name="Google Shape;464;p39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/>
          <p:nvPr>
            <p:ph idx="1" type="body"/>
          </p:nvPr>
        </p:nvSpPr>
        <p:spPr>
          <a:xfrm>
            <a:off x="715550" y="1341325"/>
            <a:ext cx="39555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上傳多個課程的 Google 簡報、文件講義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藉由詢問課程問題，確保AI從資料庫中回答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生成新課程的大綱規劃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再將大綱輸入到 Gamma AI簡報產生工具</a:t>
            </a:r>
            <a:endParaRPr/>
          </a:p>
        </p:txBody>
      </p:sp>
      <p:sp>
        <p:nvSpPr>
          <p:cNvPr id="470" name="Google Shape;470;p4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Google NotebookLM使用案例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課程大綱規劃</a:t>
            </a:r>
            <a:endParaRPr/>
          </a:p>
        </p:txBody>
      </p:sp>
      <p:sp>
        <p:nvSpPr>
          <p:cNvPr id="471" name="Google Shape;471;p4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2" name="Google Shape;472;p4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https://www.playpcesor.com/2024/06/google-notebooklm-ai.html</a:t>
            </a:r>
            <a:r>
              <a:rPr lang="zh-TW"/>
              <a:t> </a:t>
            </a:r>
            <a:endParaRPr/>
          </a:p>
        </p:txBody>
      </p:sp>
      <p:sp>
        <p:nvSpPr>
          <p:cNvPr id="473" name="Google Shape;473;p4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4" name="Google Shape;474;p40"/>
          <p:cNvPicPr preferRelativeResize="0"/>
          <p:nvPr/>
        </p:nvPicPr>
        <p:blipFill rotWithShape="1">
          <a:blip r:embed="rId4">
            <a:alphaModFix/>
          </a:blip>
          <a:srcRect b="0" l="0" r="47739" t="0"/>
          <a:stretch/>
        </p:blipFill>
        <p:spPr>
          <a:xfrm>
            <a:off x="4922875" y="1084900"/>
            <a:ext cx="4221125" cy="53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大部分功能皆可免費使用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個人跟教育帳戶最多可與50位使用者共用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NotebookLM Plus via Google Workspace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每個人每月20美金 ~= 一年7560臺幣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但需先有Google Workspace，Business Starter版本一年需要72美金 ~ 2370臺幣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合計約需一年一萬臺幣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NotebookLM Plus for enterprise via Google Cloud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需洽談</a:t>
            </a:r>
            <a:endParaRPr/>
          </a:p>
        </p:txBody>
      </p:sp>
      <p:sp>
        <p:nvSpPr>
          <p:cNvPr id="480" name="Google Shape;480;p4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NotebookLM價格</a:t>
            </a:r>
            <a:endParaRPr/>
          </a:p>
        </p:txBody>
      </p:sp>
      <p:sp>
        <p:nvSpPr>
          <p:cNvPr id="481" name="Google Shape;481;p4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2" name="Google Shape;482;p4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https://support.google.com/notebooklm/answer/15678219?hl=en</a:t>
            </a:r>
            <a:r>
              <a:rPr lang="zh-TW"/>
              <a:t> </a:t>
            </a:r>
            <a:endParaRPr/>
          </a:p>
        </p:txBody>
      </p:sp>
      <p:sp>
        <p:nvSpPr>
          <p:cNvPr id="483" name="Google Shape;483;p4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RAG能力超越絕大多數世面產品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回答完整且詳細，而且還能對照資料來源，非常好用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Gemimi理解文意與推理能力強大。即使找不到相關資料，也會盡可能給出建議。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資料來源能整合Google雲端硬碟，但更新與同步仍需手動調整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適合教育與研究的進階分析功能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生成問答測驗題目與解答、萃取重要關鍵字與解釋，非常適合用來製作教材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時間軸、人名、技術名詞分析，非常適合用於數位人文應用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主要供個人使用，不適合大量使用者或公開發佈</a:t>
            </a:r>
            <a:endParaRPr/>
          </a:p>
        </p:txBody>
      </p:sp>
      <p:sp>
        <p:nvSpPr>
          <p:cNvPr id="489" name="Google Shape;489;p4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NotebookLM小評</a:t>
            </a:r>
            <a:endParaRPr/>
          </a:p>
        </p:txBody>
      </p:sp>
      <p:sp>
        <p:nvSpPr>
          <p:cNvPr id="490" name="Google Shape;490;p4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1" name="Google Shape;491;p4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8" name="Google Shape;498;p43"/>
          <p:cNvSpPr txBox="1"/>
          <p:nvPr/>
        </p:nvSpPr>
        <p:spPr>
          <a:xfrm>
            <a:off x="4616925" y="1803200"/>
            <a:ext cx="3833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000">
                <a:latin typeface="Lexend"/>
                <a:ea typeface="Lexend"/>
                <a:cs typeface="Lexend"/>
                <a:sym typeface="Lexend"/>
              </a:rPr>
              <a:t>感謝聆聽</a:t>
            </a:r>
            <a:endParaRPr b="1"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4616925" y="2629488"/>
            <a:ext cx="38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任何問題都可以發問喔！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00" name="Google Shape;5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75" y="5340451"/>
            <a:ext cx="546450" cy="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377" y="3528450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3"/>
          <p:cNvSpPr txBox="1"/>
          <p:nvPr/>
        </p:nvSpPr>
        <p:spPr>
          <a:xfrm>
            <a:off x="5469000" y="3540075"/>
            <a:ext cx="30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有什麼問題嗎？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5519550" y="430012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電子信箱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/>
              <a:t>pudding</a:t>
            </a:r>
            <a:r>
              <a:rPr lang="zh-TW" sz="2200" u="sng">
                <a:solidFill>
                  <a:schemeClr val="hlink"/>
                </a:solidFill>
                <a:hlinkClick r:id="rId5"/>
              </a:rPr>
              <a:t>@</a:t>
            </a:r>
            <a:r>
              <a:rPr lang="zh-TW" sz="2200" u="sng"/>
              <a:t>nccu.edu.tw</a:t>
            </a:r>
            <a:endParaRPr sz="2200" u="sng"/>
          </a:p>
        </p:txBody>
      </p:sp>
      <p:pic>
        <p:nvPicPr>
          <p:cNvPr id="504" name="Google Shape;50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375" y="4396354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3"/>
          <p:cNvSpPr txBox="1"/>
          <p:nvPr/>
        </p:nvSpPr>
        <p:spPr>
          <a:xfrm>
            <a:off x="5469000" y="525597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</a:rPr>
              <a:t>BLOG 布丁布丁吃什麼？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blog.pulipuli.info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497747" y="1848694"/>
            <a:ext cx="3519300" cy="3713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43"/>
          <p:cNvGrpSpPr/>
          <p:nvPr/>
        </p:nvGrpSpPr>
        <p:grpSpPr>
          <a:xfrm flipH="1" rot="-5400000">
            <a:off x="3512155" y="3579790"/>
            <a:ext cx="1991966" cy="1543826"/>
            <a:chOff x="3337500" y="1640525"/>
            <a:chExt cx="3773378" cy="3085800"/>
          </a:xfrm>
        </p:grpSpPr>
        <p:sp>
          <p:nvSpPr>
            <p:cNvPr id="508" name="Google Shape;508;p43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43"/>
          <p:cNvGrpSpPr/>
          <p:nvPr/>
        </p:nvGrpSpPr>
        <p:grpSpPr>
          <a:xfrm rot="1336272">
            <a:off x="319965" y="2208442"/>
            <a:ext cx="901717" cy="1446156"/>
            <a:chOff x="4509424" y="1600237"/>
            <a:chExt cx="1184961" cy="1900417"/>
          </a:xfrm>
        </p:grpSpPr>
        <p:grpSp>
          <p:nvGrpSpPr>
            <p:cNvPr id="512" name="Google Shape;512;p43"/>
            <p:cNvGrpSpPr/>
            <p:nvPr/>
          </p:nvGrpSpPr>
          <p:grpSpPr>
            <a:xfrm>
              <a:off x="4509424" y="1600237"/>
              <a:ext cx="1184961" cy="1900417"/>
              <a:chOff x="4438850" y="1497767"/>
              <a:chExt cx="1384138" cy="2002758"/>
            </a:xfrm>
          </p:grpSpPr>
          <p:sp>
            <p:nvSpPr>
              <p:cNvPr id="513" name="Google Shape;513;p43"/>
              <p:cNvSpPr/>
              <p:nvPr/>
            </p:nvSpPr>
            <p:spPr>
              <a:xfrm>
                <a:off x="4438850" y="2399525"/>
                <a:ext cx="1128900" cy="11010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3"/>
              <p:cNvSpPr/>
              <p:nvPr/>
            </p:nvSpPr>
            <p:spPr>
              <a:xfrm rot="900004">
                <a:off x="4570754" y="1625105"/>
                <a:ext cx="1128969" cy="1101026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15" name="Google Shape;515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4">
              <a:off x="4599291" y="1736549"/>
              <a:ext cx="918312" cy="1686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43"/>
          <p:cNvGrpSpPr/>
          <p:nvPr/>
        </p:nvGrpSpPr>
        <p:grpSpPr>
          <a:xfrm>
            <a:off x="253507" y="4988932"/>
            <a:ext cx="1299300" cy="555194"/>
            <a:chOff x="7243875" y="3780983"/>
            <a:chExt cx="1299300" cy="526200"/>
          </a:xfrm>
        </p:grpSpPr>
        <p:grpSp>
          <p:nvGrpSpPr>
            <p:cNvPr id="517" name="Google Shape;517;p43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518" name="Google Shape;518;p43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43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43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1" name="Google Shape;521;p43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522" name="Google Shape;522;p43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43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43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525" name="Google Shape;525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250" y="5186050"/>
            <a:ext cx="643800" cy="16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43"/>
          <p:cNvGrpSpPr/>
          <p:nvPr/>
        </p:nvGrpSpPr>
        <p:grpSpPr>
          <a:xfrm>
            <a:off x="3373269" y="2282813"/>
            <a:ext cx="1016875" cy="1072897"/>
            <a:chOff x="4490675" y="-372879"/>
            <a:chExt cx="1247700" cy="1247700"/>
          </a:xfrm>
        </p:grpSpPr>
        <p:sp>
          <p:nvSpPr>
            <p:cNvPr id="527" name="Google Shape;527;p43"/>
            <p:cNvSpPr/>
            <p:nvPr/>
          </p:nvSpPr>
          <p:spPr>
            <a:xfrm>
              <a:off x="4490675" y="-372879"/>
              <a:ext cx="1247700" cy="1247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 cap="flat" cmpd="sng" w="1143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8" name="Google Shape;528;p43"/>
            <p:cNvGrpSpPr/>
            <p:nvPr/>
          </p:nvGrpSpPr>
          <p:grpSpPr>
            <a:xfrm>
              <a:off x="4579538" y="-271369"/>
              <a:ext cx="1069969" cy="1079355"/>
              <a:chOff x="3750225" y="-93219"/>
              <a:chExt cx="1069969" cy="1079355"/>
            </a:xfrm>
          </p:grpSpPr>
          <p:sp>
            <p:nvSpPr>
              <p:cNvPr id="529" name="Google Shape;529;p43"/>
              <p:cNvSpPr/>
              <p:nvPr/>
            </p:nvSpPr>
            <p:spPr>
              <a:xfrm>
                <a:off x="3799594" y="-34464"/>
                <a:ext cx="1020600" cy="1020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43"/>
              <p:cNvSpPr/>
              <p:nvPr/>
            </p:nvSpPr>
            <p:spPr>
              <a:xfrm>
                <a:off x="3750225" y="-93219"/>
                <a:ext cx="1020600" cy="1020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531" name="Google Shape;531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655662" y="1548150"/>
            <a:ext cx="3035576" cy="36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只限英文</a:t>
            </a:r>
            <a:endParaRPr/>
          </a:p>
        </p:txBody>
      </p:sp>
      <p:sp>
        <p:nvSpPr>
          <p:cNvPr id="345" name="Google Shape;345;p2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6" name="Google Shape;346;p2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https://www.youtube.com/watch?v=BJMlSDnrJd4</a:t>
            </a:r>
            <a:r>
              <a:rPr lang="zh-TW"/>
              <a:t> </a:t>
            </a:r>
            <a:endParaRPr/>
          </a:p>
        </p:txBody>
      </p:sp>
      <p:sp>
        <p:nvSpPr>
          <p:cNvPr id="347" name="Google Shape;347;p2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87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幫助使用者整理、分析和利用個人文件內容。該工具是結合 Gemini，專為研究者、學生、創作者和專業人士設計，提供強大的 AI 支援以提升學習與工作效率。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文件上傳與分析</a:t>
            </a:r>
            <a:r>
              <a:rPr lang="zh-TW"/>
              <a:t>： PDF、Google 文件、Google 簡報、網頁連結、YouTube 影片（需字幕）以及純文字內容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RAG</a:t>
            </a:r>
            <a:r>
              <a:rPr lang="zh-TW"/>
              <a:t>：根據上傳文件內容來回答問題，並指出文件來源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多種內容生成</a:t>
            </a:r>
            <a:r>
              <a:rPr lang="zh-TW"/>
              <a:t>：常見問題、學習指南、簡報摘要、時間軸、語音報導</a:t>
            </a:r>
            <a:endParaRPr/>
          </a:p>
        </p:txBody>
      </p:sp>
      <p:sp>
        <p:nvSpPr>
          <p:cNvPr id="355" name="Google Shape;355;p2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 NotebookLM </a:t>
            </a:r>
            <a:endParaRPr/>
          </a:p>
        </p:txBody>
      </p:sp>
      <p:sp>
        <p:nvSpPr>
          <p:cNvPr id="356" name="Google Shape;356;p2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7" name="Google Shape;357;p2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/>
          <p:nvPr>
            <p:ph idx="1" type="body"/>
          </p:nvPr>
        </p:nvSpPr>
        <p:spPr>
          <a:xfrm>
            <a:off x="715550" y="1341325"/>
            <a:ext cx="37251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https://notebooklm.google.com/</a:t>
            </a:r>
            <a:r>
              <a:rPr lang="zh-TW"/>
              <a:t> 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登入Google NotebookLM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新建筆記本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上傳來源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最多50份檔案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開始使用</a:t>
            </a:r>
            <a:endParaRPr/>
          </a:p>
        </p:txBody>
      </p:sp>
      <p:sp>
        <p:nvSpPr>
          <p:cNvPr id="363" name="Google Shape;363;p2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NotebookLM</a:t>
            </a:r>
            <a:r>
              <a:rPr lang="zh-TW" sz="2600"/>
              <a:t>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建立筆記本</a:t>
            </a:r>
            <a:endParaRPr/>
          </a:p>
        </p:txBody>
      </p:sp>
      <p:sp>
        <p:nvSpPr>
          <p:cNvPr id="364" name="Google Shape;364;p2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5" name="Google Shape;365;p2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999" y="1341325"/>
            <a:ext cx="4106725" cy="48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上傳來源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PDF、txt、Markdown、聲音檔案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PDF內含的圖片支援OCR轉換成文字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貼上文字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Google雲端硬碟：推薦使用此格式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Google文件、Google簡報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如果來源檔案有更新，需要手動執行同步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連結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網站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YouTube：抽取字幕檔案</a:t>
            </a:r>
            <a:endParaRPr/>
          </a:p>
        </p:txBody>
      </p:sp>
      <p:sp>
        <p:nvSpPr>
          <p:cNvPr id="373" name="Google Shape;373;p3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支持的來源格式</a:t>
            </a:r>
            <a:endParaRPr/>
          </a:p>
        </p:txBody>
      </p:sp>
      <p:sp>
        <p:nvSpPr>
          <p:cNvPr id="374" name="Google Shape;374;p3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/>
          <p:nvPr>
            <p:ph idx="1" type="body"/>
          </p:nvPr>
        </p:nvSpPr>
        <p:spPr>
          <a:xfrm>
            <a:off x="715550" y="1341325"/>
            <a:ext cx="2880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詢問問題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AI回答並指出來源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查看資料來源</a:t>
            </a:r>
            <a:endParaRPr/>
          </a:p>
        </p:txBody>
      </p:sp>
      <p:sp>
        <p:nvSpPr>
          <p:cNvPr id="382" name="Google Shape;382;p3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NotebookLM的操作方式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詢問聊天機器人</a:t>
            </a:r>
            <a:endParaRPr/>
          </a:p>
        </p:txBody>
      </p:sp>
      <p:sp>
        <p:nvSpPr>
          <p:cNvPr id="383" name="Google Shape;383;p3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4" name="Google Shape;384;p3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31"/>
          <p:cNvPicPr preferRelativeResize="0"/>
          <p:nvPr/>
        </p:nvPicPr>
        <p:blipFill rotWithShape="1">
          <a:blip r:embed="rId3">
            <a:alphaModFix/>
          </a:blip>
          <a:srcRect b="0" l="0" r="30094" t="0"/>
          <a:stretch/>
        </p:blipFill>
        <p:spPr>
          <a:xfrm>
            <a:off x="3595550" y="1502238"/>
            <a:ext cx="5548449" cy="44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進階分析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研讀指南：產生測驗題與解答</a:t>
            </a:r>
            <a:endParaRPr/>
          </a:p>
        </p:txBody>
      </p:sp>
      <p:sp>
        <p:nvSpPr>
          <p:cNvPr id="393" name="Google Shape;393;p3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4" name="Google Shape;394;p3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32"/>
          <p:cNvPicPr preferRelativeResize="0"/>
          <p:nvPr/>
        </p:nvPicPr>
        <p:blipFill rotWithShape="1">
          <a:blip r:embed="rId3">
            <a:alphaModFix/>
          </a:blip>
          <a:srcRect b="16867" l="0" r="0" t="0"/>
          <a:stretch/>
        </p:blipFill>
        <p:spPr>
          <a:xfrm>
            <a:off x="1371600" y="1237350"/>
            <a:ext cx="6400800" cy="519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測驗題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解答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論述題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詞彙表</a:t>
            </a:r>
            <a:endParaRPr/>
          </a:p>
        </p:txBody>
      </p:sp>
      <p:sp>
        <p:nvSpPr>
          <p:cNvPr id="402" name="Google Shape;402;p3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進階分析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研讀指南：產生測驗題與解答</a:t>
            </a:r>
            <a:endParaRPr/>
          </a:p>
        </p:txBody>
      </p:sp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4" name="Google Shape;404;p3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3">
            <a:alphaModFix/>
          </a:blip>
          <a:srcRect b="16867" l="0" r="0" t="0"/>
          <a:stretch/>
        </p:blipFill>
        <p:spPr>
          <a:xfrm>
            <a:off x="2743200" y="1237350"/>
            <a:ext cx="6400800" cy="519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/>
          <p:nvPr>
            <p:ph idx="1" type="body"/>
          </p:nvPr>
        </p:nvSpPr>
        <p:spPr>
          <a:xfrm>
            <a:off x="715550" y="1341325"/>
            <a:ext cx="27153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綜整多份文件，以列點的方式介紹</a:t>
            </a:r>
            <a:endParaRPr/>
          </a:p>
        </p:txBody>
      </p:sp>
      <p:sp>
        <p:nvSpPr>
          <p:cNvPr id="412" name="Google Shape;412;p3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進階分析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簡介文件</a:t>
            </a:r>
            <a:endParaRPr/>
          </a:p>
        </p:txBody>
      </p:sp>
      <p:sp>
        <p:nvSpPr>
          <p:cNvPr id="413" name="Google Shape;413;p3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4" name="Google Shape;414;p3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897" y="1168422"/>
            <a:ext cx="4997649" cy="51333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 Negotiation Workshop by Slidesgo">
  <a:themeElements>
    <a:clrScheme name="Simple Light">
      <a:dk1>
        <a:srgbClr val="000000"/>
      </a:dk1>
      <a:lt1>
        <a:srgbClr val="F9F3DC"/>
      </a:lt1>
      <a:dk2>
        <a:srgbClr val="E5DB29"/>
      </a:dk2>
      <a:lt2>
        <a:srgbClr val="BDC5FF"/>
      </a:lt2>
      <a:accent1>
        <a:srgbClr val="ED8EBC"/>
      </a:accent1>
      <a:accent2>
        <a:srgbClr val="00CE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